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6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Average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Brushing teeth</c:v>
                </c:pt>
                <c:pt idx="1">
                  <c:v>Washing hands</c:v>
                </c:pt>
                <c:pt idx="2">
                  <c:v>Toilet flush</c:v>
                </c:pt>
                <c:pt idx="3">
                  <c:v>Shaving</c:v>
                </c:pt>
                <c:pt idx="4">
                  <c:v>Shower (8 min.)</c:v>
                </c:pt>
                <c:pt idx="5">
                  <c:v>Bath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</c:v>
                </c:pt>
                <c:pt idx="1">
                  <c:v>2</c:v>
                </c:pt>
                <c:pt idx="2">
                  <c:v>5</c:v>
                </c:pt>
                <c:pt idx="3">
                  <c:v>10</c:v>
                </c:pt>
                <c:pt idx="4">
                  <c:v>20</c:v>
                </c:pt>
                <c:pt idx="5">
                  <c:v>36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Conservative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Brushing teeth</c:v>
                </c:pt>
                <c:pt idx="1">
                  <c:v>Washing hands</c:v>
                </c:pt>
                <c:pt idx="2">
                  <c:v>Toilet flush</c:v>
                </c:pt>
                <c:pt idx="3">
                  <c:v>Shaving</c:v>
                </c:pt>
                <c:pt idx="4">
                  <c:v>Shower (8 min.)</c:v>
                </c:pt>
                <c:pt idx="5">
                  <c:v>Bath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0.5</c:v>
                </c:pt>
                <c:pt idx="1">
                  <c:v>0.5</c:v>
                </c:pt>
                <c:pt idx="2">
                  <c:v>2</c:v>
                </c:pt>
                <c:pt idx="3">
                  <c:v>1</c:v>
                </c:pt>
                <c:pt idx="4">
                  <c:v>5</c:v>
                </c:pt>
                <c:pt idx="5">
                  <c:v>15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4943488"/>
        <c:axId val="74953472"/>
      </c:lineChart>
      <c:catAx>
        <c:axId val="74943488"/>
        <c:scaling>
          <c:orientation val="minMax"/>
        </c:scaling>
        <c:delete val="0"/>
        <c:axPos val="b"/>
        <c:majorTickMark val="none"/>
        <c:minorTickMark val="none"/>
        <c:tickLblPos val="nextTo"/>
        <c:crossAx val="74953472"/>
        <c:crosses val="autoZero"/>
        <c:auto val="1"/>
        <c:lblAlgn val="ctr"/>
        <c:lblOffset val="100"/>
        <c:noMultiLvlLbl val="0"/>
      </c:catAx>
      <c:valAx>
        <c:axId val="7495347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7494348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Minimum</c:v>
                </c:pt>
              </c:strCache>
            </c:strRef>
          </c:tx>
          <c:invertIfNegative val="0"/>
          <c:cat>
            <c:strRef>
              <c:f>Sheet1!$B$1:$E$1</c:f>
              <c:strCache>
                <c:ptCount val="4"/>
                <c:pt idx="0">
                  <c:v>Jan</c:v>
                </c:pt>
                <c:pt idx="1">
                  <c:v>April</c:v>
                </c:pt>
                <c:pt idx="2">
                  <c:v>July</c:v>
                </c:pt>
                <c:pt idx="3">
                  <c:v>Oct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29</c:v>
                </c:pt>
                <c:pt idx="1">
                  <c:v>41</c:v>
                </c:pt>
                <c:pt idx="2">
                  <c:v>61</c:v>
                </c:pt>
                <c:pt idx="3">
                  <c:v>44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Average</c:v>
                </c:pt>
              </c:strCache>
            </c:strRef>
          </c:tx>
          <c:invertIfNegative val="0"/>
          <c:cat>
            <c:strRef>
              <c:f>Sheet1!$B$1:$E$1</c:f>
              <c:strCache>
                <c:ptCount val="4"/>
                <c:pt idx="0">
                  <c:v>Jan</c:v>
                </c:pt>
                <c:pt idx="1">
                  <c:v>April</c:v>
                </c:pt>
                <c:pt idx="2">
                  <c:v>July</c:v>
                </c:pt>
                <c:pt idx="3">
                  <c:v>Oct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35</c:v>
                </c:pt>
                <c:pt idx="1">
                  <c:v>53</c:v>
                </c:pt>
                <c:pt idx="2">
                  <c:v>75</c:v>
                </c:pt>
                <c:pt idx="3">
                  <c:v>55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Maximum</c:v>
                </c:pt>
              </c:strCache>
            </c:strRef>
          </c:tx>
          <c:invertIfNegative val="0"/>
          <c:cat>
            <c:strRef>
              <c:f>Sheet1!$B$1:$E$1</c:f>
              <c:strCache>
                <c:ptCount val="4"/>
                <c:pt idx="0">
                  <c:v>Jan</c:v>
                </c:pt>
                <c:pt idx="1">
                  <c:v>April</c:v>
                </c:pt>
                <c:pt idx="2">
                  <c:v>July</c:v>
                </c:pt>
                <c:pt idx="3">
                  <c:v>Oct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41</c:v>
                </c:pt>
                <c:pt idx="1">
                  <c:v>64</c:v>
                </c:pt>
                <c:pt idx="2">
                  <c:v>90</c:v>
                </c:pt>
                <c:pt idx="3">
                  <c:v>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4955392"/>
        <c:axId val="94956928"/>
      </c:barChart>
      <c:catAx>
        <c:axId val="94955392"/>
        <c:scaling>
          <c:orientation val="minMax"/>
        </c:scaling>
        <c:delete val="0"/>
        <c:axPos val="b"/>
        <c:majorTickMark val="out"/>
        <c:minorTickMark val="none"/>
        <c:tickLblPos val="nextTo"/>
        <c:crossAx val="94956928"/>
        <c:crosses val="autoZero"/>
        <c:auto val="1"/>
        <c:lblAlgn val="ctr"/>
        <c:lblOffset val="100"/>
        <c:noMultiLvlLbl val="0"/>
      </c:catAx>
      <c:valAx>
        <c:axId val="9495692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949553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Water-Saving Strategies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4421080"/>
            <a:ext cx="3242568" cy="1260629"/>
          </a:xfrm>
        </p:spPr>
        <p:txBody>
          <a:bodyPr/>
          <a:lstStyle/>
          <a:p>
            <a:r>
              <a:rPr lang="en-US" dirty="0" smtClean="0"/>
              <a:t>Low-cost solutions</a:t>
            </a:r>
            <a:br>
              <a:rPr lang="en-US" dirty="0" smtClean="0"/>
            </a:br>
            <a:r>
              <a:rPr lang="en-US" dirty="0" smtClean="0"/>
              <a:t>High-impact 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964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696360544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48753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124835"/>
              </p:ext>
            </p:extLst>
          </p:nvPr>
        </p:nvGraphicFramePr>
        <p:xfrm>
          <a:off x="1042988" y="2324100"/>
          <a:ext cx="6777037" cy="3508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805344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CD8C5D68-C80F-4394-8606-E3DFE7A5B008}"/>
</file>

<file path=customXml/itemProps2.xml><?xml version="1.0" encoding="utf-8"?>
<ds:datastoreItem xmlns:ds="http://schemas.openxmlformats.org/officeDocument/2006/customXml" ds:itemID="{5C0C0F1F-F25F-4946-B99B-3BC10F0F6FB6}"/>
</file>

<file path=customXml/itemProps3.xml><?xml version="1.0" encoding="utf-8"?>
<ds:datastoreItem xmlns:ds="http://schemas.openxmlformats.org/officeDocument/2006/customXml" ds:itemID="{C326797E-FE4B-4E8E-99B5-F9B8AFD26F45}"/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880</TotalTime>
  <Words>6</Words>
  <Application>Microsoft Office PowerPoint</Application>
  <PresentationFormat>On-screen Show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Austin</vt:lpstr>
      <vt:lpstr>Water-Saving Strategies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2010-04-07T18:09:45Z</dcterms:created>
  <dcterms:modified xsi:type="dcterms:W3CDTF">2010-10-28T20:23:21Z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0x01010052DDCA7C9FC7B742A5631B2194E6BDE9</vt:lpwstr>
  </property>
</Properties>
</file>